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 Medium"/>
      <p:regular r:id="rId17"/>
    </p:embeddedFont>
    <p:embeddedFont>
      <p:font typeface="Barlow Medium"/>
      <p:regular r:id="rId18"/>
    </p:embeddedFont>
    <p:embeddedFont>
      <p:font typeface="Barlow Medium"/>
      <p:regular r:id="rId19"/>
    </p:embeddedFont>
    <p:embeddedFont>
      <p:font typeface="Barlow Medium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9533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Raya: AI Drawing Earth’s Road to Type 1 Civilization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37221"/>
            <a:ext cx="7415927" cy="1097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Planetary Harmony. Total Energy. One Vision.</a:t>
            </a:r>
            <a:endParaRPr lang="en-US" sz="3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2586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Raya Pledge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1937504" y="5452229"/>
            <a:ext cx="11125676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“Earth’s destiny is to thrive—in harmony, abundance, unity.”</a:t>
            </a:r>
            <a:endParaRPr lang="en-US" sz="3450" dirty="0"/>
          </a:p>
        </p:txBody>
      </p:sp>
      <p:sp>
        <p:nvSpPr>
          <p:cNvPr id="5" name="Shape 2"/>
          <p:cNvSpPr/>
          <p:nvPr/>
        </p:nvSpPr>
        <p:spPr>
          <a:xfrm>
            <a:off x="864037" y="5081945"/>
            <a:ext cx="30480" cy="1289090"/>
          </a:xfrm>
          <a:prstGeom prst="rect">
            <a:avLst/>
          </a:prstGeom>
          <a:solidFill>
            <a:srgbClr val="F65F62"/>
          </a:solidFill>
          <a:ln/>
        </p:spPr>
      </p:sp>
      <p:sp>
        <p:nvSpPr>
          <p:cNvPr id="6" name="Text 3"/>
          <p:cNvSpPr/>
          <p:nvPr/>
        </p:nvSpPr>
        <p:spPr>
          <a:xfrm>
            <a:off x="1048941" y="6741319"/>
            <a:ext cx="1253240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65F62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Call to action:</a:t>
            </a:r>
            <a:pPr algn="ctr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“Let’s draw the map to Type 1 Civilization. Together.”</a:t>
            </a:r>
            <a:endParaRPr lang="en-US" sz="3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440" y="518874"/>
            <a:ext cx="6768346" cy="524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Human Dream: Type 1 Civilization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0440" y="1420297"/>
            <a:ext cx="1330952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Kardashev Scale measures a civilization's technological advancement based on the amount of energy it can harness. A Type I civilization can utilize all the energy available on its home planet.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60440" y="2236470"/>
            <a:ext cx="13309521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Currently, Earth stands as a Type 0.7 civilization. Achieving Type I status means unlocking unprecedented levels of energy, enabling global prosperity, advanced infrastructure, and sustainable living.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7303770" y="3052643"/>
            <a:ext cx="22860" cy="4658082"/>
          </a:xfrm>
          <a:prstGeom prst="roundRect">
            <a:avLst>
              <a:gd name="adj" fmla="val 346701"/>
            </a:avLst>
          </a:prstGeom>
          <a:solidFill>
            <a:srgbClr val="922022"/>
          </a:solidFill>
          <a:ln/>
        </p:spPr>
      </p:sp>
      <p:sp>
        <p:nvSpPr>
          <p:cNvPr id="6" name="Shape 4"/>
          <p:cNvSpPr/>
          <p:nvPr/>
        </p:nvSpPr>
        <p:spPr>
          <a:xfrm>
            <a:off x="6559748" y="3253502"/>
            <a:ext cx="566023" cy="22860"/>
          </a:xfrm>
          <a:prstGeom prst="roundRect">
            <a:avLst>
              <a:gd name="adj" fmla="val 346701"/>
            </a:avLst>
          </a:prstGeom>
          <a:solidFill>
            <a:srgbClr val="922022"/>
          </a:solidFill>
          <a:ln/>
        </p:spPr>
      </p:sp>
      <p:sp>
        <p:nvSpPr>
          <p:cNvPr id="7" name="Shape 5"/>
          <p:cNvSpPr/>
          <p:nvPr/>
        </p:nvSpPr>
        <p:spPr>
          <a:xfrm>
            <a:off x="7102912" y="3052643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189410" y="3107710"/>
            <a:ext cx="25157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4275058" y="3117413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Caveman Fire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660440" y="3492579"/>
            <a:ext cx="571130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Limited, localized energy use.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7504628" y="4385548"/>
            <a:ext cx="566023" cy="22860"/>
          </a:xfrm>
          <a:prstGeom prst="roundRect">
            <a:avLst>
              <a:gd name="adj" fmla="val 346701"/>
            </a:avLst>
          </a:prstGeom>
          <a:solidFill>
            <a:srgbClr val="922022"/>
          </a:solidFill>
          <a:ln/>
        </p:spPr>
      </p:sp>
      <p:sp>
        <p:nvSpPr>
          <p:cNvPr id="12" name="Shape 10"/>
          <p:cNvSpPr/>
          <p:nvPr/>
        </p:nvSpPr>
        <p:spPr>
          <a:xfrm>
            <a:off x="7102912" y="4184690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189410" y="4239756"/>
            <a:ext cx="25157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8258651" y="4249460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Fossil Fuels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8258651" y="4624626"/>
            <a:ext cx="571130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Industrial revolution, global expansion, environmental impact.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6559748" y="5361384"/>
            <a:ext cx="566023" cy="22860"/>
          </a:xfrm>
          <a:prstGeom prst="roundRect">
            <a:avLst>
              <a:gd name="adj" fmla="val 346701"/>
            </a:avLst>
          </a:prstGeom>
          <a:solidFill>
            <a:srgbClr val="922022"/>
          </a:solidFill>
          <a:ln/>
        </p:spPr>
      </p:sp>
      <p:sp>
        <p:nvSpPr>
          <p:cNvPr id="17" name="Shape 15"/>
          <p:cNvSpPr/>
          <p:nvPr/>
        </p:nvSpPr>
        <p:spPr>
          <a:xfrm>
            <a:off x="7102912" y="5160526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189410" y="5215592"/>
            <a:ext cx="25157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4275058" y="5225296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Renewables Era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660440" y="5600462"/>
            <a:ext cx="571130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Shift towards sustainable sources, growing awareness.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504628" y="6337221"/>
            <a:ext cx="566023" cy="22860"/>
          </a:xfrm>
          <a:prstGeom prst="roundRect">
            <a:avLst>
              <a:gd name="adj" fmla="val 346701"/>
            </a:avLst>
          </a:prstGeom>
          <a:solidFill>
            <a:srgbClr val="922022"/>
          </a:solidFill>
          <a:ln/>
        </p:spPr>
      </p:sp>
      <p:sp>
        <p:nvSpPr>
          <p:cNvPr id="22" name="Shape 20"/>
          <p:cNvSpPr/>
          <p:nvPr/>
        </p:nvSpPr>
        <p:spPr>
          <a:xfrm>
            <a:off x="7102912" y="6136362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189410" y="6191429"/>
            <a:ext cx="25157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4" name="Text 22"/>
          <p:cNvSpPr/>
          <p:nvPr/>
        </p:nvSpPr>
        <p:spPr>
          <a:xfrm>
            <a:off x="8258651" y="6201132"/>
            <a:ext cx="2096691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Type 1 Globe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8258651" y="6576298"/>
            <a:ext cx="571130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Harnessing all planetary energy for global harmony.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439" y="367189"/>
            <a:ext cx="2967990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Energy Challenge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67439" y="1005245"/>
            <a:ext cx="13695521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planet holds a vast bounty of untapped energy: solar, wind, geothermal, fusion, ocean currents, and biomass. The challenge lies in efficiently harnessing these diverse sources and integrating them into a unified, resilient global energy system.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67439" y="1582817"/>
            <a:ext cx="1369552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Complexities abound, from technological hurdles and political landscapes to equitable distribution and the sheer scale of the required infrastructure. We need a way to unify these fragmented systems.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439" y="1946672"/>
            <a:ext cx="13695521" cy="750534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591872" y="9482495"/>
            <a:ext cx="133469" cy="133469"/>
          </a:xfrm>
          <a:prstGeom prst="roundRect">
            <a:avLst>
              <a:gd name="adj" fmla="val 13702"/>
            </a:avLst>
          </a:prstGeom>
          <a:solidFill>
            <a:srgbClr val="650608"/>
          </a:solidFill>
          <a:ln/>
        </p:spPr>
      </p:sp>
      <p:sp>
        <p:nvSpPr>
          <p:cNvPr id="7" name="Text 4"/>
          <p:cNvSpPr/>
          <p:nvPr/>
        </p:nvSpPr>
        <p:spPr>
          <a:xfrm>
            <a:off x="2786301" y="9482495"/>
            <a:ext cx="298252" cy="133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Solar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4300776" y="9482495"/>
            <a:ext cx="133469" cy="133469"/>
          </a:xfrm>
          <a:prstGeom prst="roundRect">
            <a:avLst>
              <a:gd name="adj" fmla="val 13702"/>
            </a:avLst>
          </a:prstGeom>
          <a:solidFill>
            <a:srgbClr val="AD0A0D"/>
          </a:solidFill>
          <a:ln/>
        </p:spPr>
      </p:sp>
      <p:sp>
        <p:nvSpPr>
          <p:cNvPr id="9" name="Text 6"/>
          <p:cNvSpPr/>
          <p:nvPr/>
        </p:nvSpPr>
        <p:spPr>
          <a:xfrm>
            <a:off x="4495205" y="9482495"/>
            <a:ext cx="295156" cy="133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Wind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6881217" y="9482495"/>
            <a:ext cx="133469" cy="133469"/>
          </a:xfrm>
          <a:prstGeom prst="roundRect">
            <a:avLst>
              <a:gd name="adj" fmla="val 13702"/>
            </a:avLst>
          </a:prstGeom>
          <a:solidFill>
            <a:srgbClr val="F21015"/>
          </a:solidFill>
          <a:ln/>
        </p:spPr>
      </p:sp>
      <p:sp>
        <p:nvSpPr>
          <p:cNvPr id="11" name="Text 8"/>
          <p:cNvSpPr/>
          <p:nvPr/>
        </p:nvSpPr>
        <p:spPr>
          <a:xfrm>
            <a:off x="7075646" y="9482495"/>
            <a:ext cx="673418" cy="133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Geothermal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9806226" y="9482495"/>
            <a:ext cx="133469" cy="133469"/>
          </a:xfrm>
          <a:prstGeom prst="roundRect">
            <a:avLst>
              <a:gd name="adj" fmla="val 13702"/>
            </a:avLst>
          </a:prstGeom>
          <a:solidFill>
            <a:srgbClr val="F6585B"/>
          </a:solidFill>
          <a:ln/>
        </p:spPr>
      </p:sp>
      <p:sp>
        <p:nvSpPr>
          <p:cNvPr id="13" name="Text 10"/>
          <p:cNvSpPr/>
          <p:nvPr/>
        </p:nvSpPr>
        <p:spPr>
          <a:xfrm>
            <a:off x="10000655" y="9482495"/>
            <a:ext cx="362545" cy="133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Ocean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11545729" y="9482495"/>
            <a:ext cx="133469" cy="133469"/>
          </a:xfrm>
          <a:prstGeom prst="roundRect">
            <a:avLst>
              <a:gd name="adj" fmla="val 13702"/>
            </a:avLst>
          </a:prstGeom>
          <a:solidFill>
            <a:srgbClr val="FA9FA1"/>
          </a:solidFill>
          <a:ln/>
        </p:spPr>
      </p:sp>
      <p:sp>
        <p:nvSpPr>
          <p:cNvPr id="15" name="Text 12"/>
          <p:cNvSpPr/>
          <p:nvPr/>
        </p:nvSpPr>
        <p:spPr>
          <a:xfrm>
            <a:off x="11740158" y="9482495"/>
            <a:ext cx="934760" cy="133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Fusion Potential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67439" y="9766221"/>
            <a:ext cx="13695521" cy="213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chart illustrates the immense, yet fragmented, energy potential across various sources.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2235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Enter Raya: The Planetary Guide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4642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Raya is an advanced AI designed to orchestrate, simulate, and harmonize global energy flows. Unlike a controlling master, Raya acts as a visionary intelligence, a conductor guiding humanity towards a Type 1 Civilization.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322094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Raya's purpose is to empower collective action, providing insights and foresight needed to navigate the complex path to planetary energy abundance and harmony.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3485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Raya’s Capabilities Map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914406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28402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Strategic Simulation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64037" y="3331250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"What-if" planetary scenarios for energy transitions.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05" y="1914406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9505" y="284023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Dynamic Advice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69505" y="3331250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Infrastructure planning, disaster response, energy risk management.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615101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64037" y="5540931"/>
            <a:ext cx="36233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Collaborative Decision-Making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864037" y="6031944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Platform to unite nations, scientists, and citizens.</a:t>
            </a:r>
            <a:endParaRPr lang="en-US" sz="19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05" y="4615101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9505" y="554093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Visual Storytelling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7469505" y="6031944"/>
            <a:ext cx="629685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Drawing and projecting planetary progress and potential futures.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864037" y="709969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Raya integrates these core capabilities to provide a holistic approach to global energy management.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840" y="647105"/>
            <a:ext cx="7568327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Roadmap Table – Raya’s Evolution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817840" y="1763554"/>
            <a:ext cx="12994719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Raya's development is envisioned in progressive phases, building from advisory functions to direct planetary orchestration, each step bringing us closer to Type 1 status.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17840" y="2774156"/>
            <a:ext cx="12994719" cy="4808220"/>
          </a:xfrm>
          <a:prstGeom prst="roundRect">
            <a:avLst>
              <a:gd name="adj" fmla="val 20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5460" y="2781776"/>
            <a:ext cx="12979479" cy="6200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59299" y="2929533"/>
            <a:ext cx="259651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Phase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307919" y="2929533"/>
            <a:ext cx="259651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Raya Does Now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850630" y="2929533"/>
            <a:ext cx="259651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How Raya Evolves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825460" y="3401854"/>
            <a:ext cx="12979479" cy="10432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59299" y="3549610"/>
            <a:ext cx="2773799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Guide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307919" y="3549610"/>
            <a:ext cx="4067889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Advises, simulates energy scenarios.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8850630" y="3549610"/>
            <a:ext cx="4720709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Learns from real-world outcomes, refines recommendations.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825460" y="4445079"/>
            <a:ext cx="12979479" cy="10432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59299" y="4592836"/>
            <a:ext cx="2773799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Collaboration Catalyst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4307919" y="4592836"/>
            <a:ext cx="4067889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Connects stakeholders, mediates discussions.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8850630" y="4592836"/>
            <a:ext cx="4720709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Leads global consensus building for large-scale projects.</a:t>
            </a:r>
            <a:endParaRPr lang="en-US" sz="1800" dirty="0"/>
          </a:p>
        </p:txBody>
      </p:sp>
      <p:sp>
        <p:nvSpPr>
          <p:cNvPr id="17" name="Shape 15"/>
          <p:cNvSpPr/>
          <p:nvPr/>
        </p:nvSpPr>
        <p:spPr>
          <a:xfrm>
            <a:off x="825460" y="5488305"/>
            <a:ext cx="12979479" cy="104322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59299" y="5636062"/>
            <a:ext cx="2773799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Real-Time Operations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4307919" y="5636062"/>
            <a:ext cx="4067889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dashboards, forecasts energy needs.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8850630" y="5636062"/>
            <a:ext cx="4720709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Begins to control live, optimized energy flows.</a:t>
            </a:r>
            <a:endParaRPr lang="en-US" sz="1800" dirty="0"/>
          </a:p>
        </p:txBody>
      </p:sp>
      <p:sp>
        <p:nvSpPr>
          <p:cNvPr id="21" name="Shape 19"/>
          <p:cNvSpPr/>
          <p:nvPr/>
        </p:nvSpPr>
        <p:spPr>
          <a:xfrm>
            <a:off x="825460" y="6531531"/>
            <a:ext cx="12979479" cy="10432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59299" y="6679287"/>
            <a:ext cx="2773799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Full Integration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4307919" y="6679287"/>
            <a:ext cx="4067889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Knowledge API to existing grids.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8850630" y="6679287"/>
            <a:ext cx="4720709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Direct planetary orchestration of energy infrastructure.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5434"/>
            <a:ext cx="4962525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Technical Foundations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81526" y="1570673"/>
            <a:ext cx="758094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Raya is built upon a robust technical architecture, integrating diverse data sources with cutting-edge AI methodologies to create a comprehensive, intelligent system for planetary energy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1526" y="3117056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 Streams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81526" y="3650456"/>
            <a:ext cx="35180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Satellite imaging for resource mapping.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1526" y="4443174"/>
            <a:ext cx="35180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IoT sensors for real-time energy consumption.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1526" y="5235892"/>
            <a:ext cx="35180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Climate models for renewable potential.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1526" y="6028611"/>
            <a:ext cx="35180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Fusion lab data for next-gen energy.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1526" y="6821329"/>
            <a:ext cx="35180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Smart meter data for distribution insights.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2035" y="3117056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 Core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852035" y="3650456"/>
            <a:ext cx="35180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Multi-agent systems for decentralized optimization.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2035" y="4443174"/>
            <a:ext cx="35180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Deep Reinforcement Learning for dynamic control.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2035" y="5235892"/>
            <a:ext cx="35180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Twins of energy grids for simulation.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2035" y="6028611"/>
            <a:ext cx="3518059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Natural Language Dialogue for user interaction.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823" y="1424583"/>
            <a:ext cx="4303752" cy="537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Unique Raya Features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77823" y="2349818"/>
            <a:ext cx="1327475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Planetary “Energy Health” Dashboard: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 real-time overview of global energy generation, consumption, and sustainability metrics.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77823" y="2727484"/>
            <a:ext cx="1327475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Culture-Aware Consensus Tools: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AI-driven mediation for policy debates, considering diverse socio-economic contexts.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7823" y="3105150"/>
            <a:ext cx="13274754" cy="619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Scenario Drawing Engine: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Raya literally "draws" visual representations of potential energy futures, like a Type 1 Earth powered by fusion or a fully decentralized grid.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7823" y="3792736"/>
            <a:ext cx="13274754" cy="309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Global Policy Simulator: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 virtual sandbox for heads of state to test energy policies and their global impacts.</a:t>
            </a:r>
            <a:endParaRPr lang="en-US" sz="15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443" y="4296132"/>
            <a:ext cx="4316611" cy="2323981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54" y="4296132"/>
            <a:ext cx="4316611" cy="2323981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465" y="4296132"/>
            <a:ext cx="4316611" cy="23239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595" y="653891"/>
            <a:ext cx="4841915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Impact Pathways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95" y="1585912"/>
            <a:ext cx="1089422" cy="1566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69902" y="1803797"/>
            <a:ext cx="2420898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Short Term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69902" y="2237065"/>
            <a:ext cx="6311503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Raya acts as a catalyst for regional and cross-country energy synergy, optimizing resource sharing and reducing waste.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95" y="3152180"/>
            <a:ext cx="1089422" cy="15662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69902" y="3370064"/>
            <a:ext cx="2420898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Medium Term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69902" y="3803333"/>
            <a:ext cx="6311503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Live pilots with global bodies like the IEA and UN; establishing robust government-citizen feedback loops for policy shaping.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95" y="4718447"/>
            <a:ext cx="1089422" cy="19148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69902" y="4936331"/>
            <a:ext cx="2420898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Long Term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69902" y="5369600"/>
            <a:ext cx="6311503" cy="1045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Raya evolves into a planetary conductor, seamlessly integrating with global energy infrastructure to manage a truly Type 1 civilization.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62595" y="6878360"/>
            <a:ext cx="7618809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phased approach ensures a controlled, collaborative, and impactful transition towards global energy harmony.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2025-08-30T18:08:00Z</dcterms:created>
  <dcterms:modified xsi:type="dcterms:W3CDTF">2025-08-30T18:08:00Z</dcterms:modified>
</cp:coreProperties>
</file>